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79" r:id="rId6"/>
    <p:sldId id="280" r:id="rId7"/>
    <p:sldId id="262" r:id="rId8"/>
    <p:sldId id="281" r:id="rId9"/>
    <p:sldId id="263" r:id="rId10"/>
    <p:sldId id="298" r:id="rId11"/>
    <p:sldId id="282" r:id="rId12"/>
    <p:sldId id="267" r:id="rId13"/>
    <p:sldId id="269" r:id="rId14"/>
    <p:sldId id="283" r:id="rId15"/>
    <p:sldId id="284" r:id="rId16"/>
    <p:sldId id="276" r:id="rId17"/>
    <p:sldId id="277" r:id="rId18"/>
    <p:sldId id="299" r:id="rId19"/>
    <p:sldId id="285" r:id="rId20"/>
    <p:sldId id="289" r:id="rId21"/>
    <p:sldId id="290" r:id="rId22"/>
    <p:sldId id="291" r:id="rId23"/>
    <p:sldId id="293" r:id="rId24"/>
    <p:sldId id="292" r:id="rId25"/>
    <p:sldId id="294" r:id="rId26"/>
    <p:sldId id="295" r:id="rId27"/>
    <p:sldId id="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68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 smtClean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11938000" cy="812800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ML seminar </a:t>
            </a:r>
            <a:r>
              <a:rPr lang="ko-KR" alt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교재 및 계획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60894"/>
            <a:ext cx="3220720" cy="3893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2080" y="1209040"/>
            <a:ext cx="838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with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-Learn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1: The Machine Learning Landscape (1/4)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2: End-to-End Machine Learning Project (1/9)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3: Classification (1/9)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4: Training Linear Models (1/11)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5: Support Vector Machines (1/16)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6: Decision Trees (1/18)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7: Ensemble Learning and Random Forests (1/18)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8: Dimensionality Reduction (1/23)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0" i="0" dirty="0" smtClean="0"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 Learning with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b="0" i="0" dirty="0" smtClean="0"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9: Up and Running with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(1/25)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10: Introduction to Artificial Neural Networks (1/25)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11: Training Deep Neural Nets (1/30)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12: Distributing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Across Devices and Servers (2/1)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13: Convolutional Neural Networks (2/6)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14: Recurrent Neural Networks (2/6)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15: </a:t>
            </a:r>
            <a:r>
              <a:rPr lang="en-US" b="0" i="0" dirty="0" err="1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Autoencoders</a:t>
            </a: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(2/8)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 dirty="0" smtClean="0">
                <a:solidFill>
                  <a:srgbClr val="40404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Chapter 16: Reinforcement Learning (2/13)</a:t>
            </a:r>
            <a:endParaRPr lang="en-US" b="0" i="0" dirty="0">
              <a:solidFill>
                <a:srgbClr val="40404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59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 smtClean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Instance(sample)</a:t>
            </a:r>
            <a:endParaRPr lang="en-US" sz="1600" i="1" dirty="0"/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Labels</a:t>
            </a:r>
            <a:endParaRPr lang="en-US" i="1" dirty="0"/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3840" y="4219573"/>
            <a:ext cx="926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</a:t>
            </a:r>
            <a:r>
              <a:rPr lang="en-US" dirty="0" smtClean="0">
                <a:latin typeface="Consolas" panose="020B0609020204030204" pitchFamily="49" charset="0"/>
              </a:rPr>
              <a:t>ttributes = [‘longitude’, ‘latitude’, …, ‘</a:t>
            </a:r>
            <a:r>
              <a:rPr lang="en-US" dirty="0" err="1" smtClean="0">
                <a:latin typeface="Consolas" panose="020B0609020204030204" pitchFamily="49" charset="0"/>
              </a:rPr>
              <a:t>median_income</a:t>
            </a:r>
            <a:r>
              <a:rPr lang="en-US" dirty="0" smtClean="0">
                <a:latin typeface="Consolas" panose="020B0609020204030204" pitchFamily="49" charset="0"/>
              </a:rPr>
              <a:t>’]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number of attributes = number of features = dimension of data = 8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number of data (or instances or samples) = 11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size of data = number of data x number of attributes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</a:rPr>
              <a:t>In python code: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In [1]: print(</a:t>
            </a:r>
            <a:r>
              <a:rPr lang="en-US" dirty="0" err="1" smtClean="0">
                <a:latin typeface="Consolas" panose="020B0609020204030204" pitchFamily="49" charset="0"/>
              </a:rPr>
              <a:t>X_train.shape</a:t>
            </a:r>
            <a:r>
              <a:rPr lang="en-US" dirty="0" smtClean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</a:rPr>
              <a:t>Out[1]: (11, 8)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r>
              <a:rPr lang="en-US" dirty="0"/>
              <a:t>Whether or not they are trained with human </a:t>
            </a:r>
            <a:r>
              <a:rPr lang="en-US" dirty="0" smtClean="0"/>
              <a:t>supervision: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 smtClean="0"/>
              <a:t> supervised</a:t>
            </a:r>
            <a:r>
              <a:rPr lang="en-US" sz="2800" dirty="0"/>
              <a:t>, unsupervised, </a:t>
            </a:r>
            <a:r>
              <a:rPr lang="en-US" sz="2800" dirty="0" err="1" smtClean="0"/>
              <a:t>semisupervised</a:t>
            </a:r>
            <a:r>
              <a:rPr lang="en-US" sz="2800" dirty="0"/>
              <a:t>, and Reinforcement </a:t>
            </a:r>
            <a:r>
              <a:rPr lang="en-US" sz="2800" dirty="0" smtClean="0"/>
              <a:t>Learning</a:t>
            </a:r>
          </a:p>
          <a:p>
            <a:endParaRPr lang="en-US" dirty="0" smtClean="0"/>
          </a:p>
          <a:p>
            <a:r>
              <a:rPr lang="en-US" dirty="0" smtClean="0"/>
              <a:t>Whether </a:t>
            </a:r>
            <a:r>
              <a:rPr lang="en-US" dirty="0"/>
              <a:t>or not they can learn incrementally on the fly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online vs. </a:t>
            </a:r>
            <a:r>
              <a:rPr lang="en-US" sz="2800" dirty="0"/>
              <a:t>batch </a:t>
            </a:r>
            <a:r>
              <a:rPr lang="en-US" sz="2800" dirty="0" smtClean="0"/>
              <a:t>learning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r>
              <a:rPr lang="en-US" dirty="0"/>
              <a:t>Whether they work by simply comparing new data points to known data points, or instead detect patterns in the training data and build a predictive model, much like scientists do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instance-based vs. </a:t>
            </a:r>
            <a:r>
              <a:rPr lang="en-US" sz="2800" dirty="0"/>
              <a:t>model-based </a:t>
            </a:r>
            <a:r>
              <a:rPr lang="en-US" sz="2800" dirty="0" smtClean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8564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0" y="2871512"/>
            <a:ext cx="5191760" cy="1662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540504"/>
            <a:ext cx="4572000" cy="23241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2000" y="213502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80960" y="213502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49" y="1433327"/>
            <a:ext cx="4085673" cy="19747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3649" y="3408069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cs typeface="Arial" panose="020B0604020202020204" pitchFamily="34" charset="0"/>
              </a:rPr>
              <a:t>Clustering</a:t>
            </a:r>
            <a:endParaRPr lang="en-US" i="1" dirty="0">
              <a:cs typeface="Arial" panose="020B0604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80" y="781662"/>
            <a:ext cx="4042515" cy="266334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838984" y="3578211"/>
            <a:ext cx="1911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 smtClean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t-SNE visualization</a:t>
            </a:r>
            <a:endParaRPr lang="en-US" i="1" dirty="0"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73480" y="4138987"/>
            <a:ext cx="4009611" cy="1816046"/>
            <a:chOff x="-272084" y="4613790"/>
            <a:chExt cx="5286836" cy="2622299"/>
          </a:xfrm>
        </p:grpSpPr>
        <p:pic>
          <p:nvPicPr>
            <p:cNvPr id="34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40" b="39676"/>
            <a:stretch/>
          </p:blipFill>
          <p:spPr bwMode="auto">
            <a:xfrm>
              <a:off x="-272084" y="4613790"/>
              <a:ext cx="2220567" cy="262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30" b="40128"/>
            <a:stretch/>
          </p:blipFill>
          <p:spPr bwMode="auto">
            <a:xfrm>
              <a:off x="2858513" y="4613790"/>
              <a:ext cx="2156239" cy="26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ight Arrow 35"/>
            <p:cNvSpPr/>
            <p:nvPr/>
          </p:nvSpPr>
          <p:spPr>
            <a:xfrm>
              <a:off x="2124098" y="5726777"/>
              <a:ext cx="558800" cy="4775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846792" y="6125003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cs typeface="Arial" panose="020B0604020202020204" pitchFamily="34" charset="0"/>
              </a:rPr>
              <a:t>Dimensionality </a:t>
            </a:r>
            <a:r>
              <a:rPr lang="en-US" i="1" dirty="0">
                <a:cs typeface="Arial" panose="020B0604020202020204" pitchFamily="34" charset="0"/>
              </a:rPr>
              <a:t>reduction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080" y="4339361"/>
            <a:ext cx="4093779" cy="197866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532815" y="6309669"/>
            <a:ext cx="1941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 smtClean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Anomaly detection</a:t>
            </a:r>
            <a:endParaRPr lang="en-US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77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Semisupervised</a:t>
            </a:r>
            <a:r>
              <a:rPr lang="en-US" dirty="0" smtClean="0"/>
              <a:t>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60" y="1770888"/>
            <a:ext cx="6959600" cy="33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54" y="1379414"/>
            <a:ext cx="6576646" cy="47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and Online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18" t="52298" r="49872" b="36438"/>
          <a:stretch/>
        </p:blipFill>
        <p:spPr>
          <a:xfrm>
            <a:off x="3540369" y="2265679"/>
            <a:ext cx="4829908" cy="110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846" t="81785" r="47949" b="6266"/>
          <a:stretch/>
        </p:blipFill>
        <p:spPr>
          <a:xfrm>
            <a:off x="2777587" y="5253611"/>
            <a:ext cx="6072555" cy="117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437" y="853486"/>
            <a:ext cx="1084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Batch learning (offline learning)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Scan all data before building 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Data must be stored in memory or storage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436" y="3606845"/>
            <a:ext cx="10841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Model will be updated by feeding data instances sequentially, either individually or by small groups called </a:t>
            </a:r>
            <a:r>
              <a:rPr lang="en-US" sz="2400" i="1" dirty="0" smtClean="0"/>
              <a:t>mini-batches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Sometimes with theory that the online model converges to the batch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895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Instance-Based vs. Model-Based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1750060"/>
            <a:ext cx="548640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67" y="1689100"/>
            <a:ext cx="5486400" cy="2773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145" y="4462780"/>
            <a:ext cx="246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Instance-Based Learning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73984" y="446278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Model-Based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93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4485640" cy="478885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Whether or not they are trained with human </a:t>
            </a:r>
            <a:r>
              <a:rPr lang="en-US" sz="2000" dirty="0" smtClean="0"/>
              <a:t>supervision: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 supervised</a:t>
            </a:r>
            <a:r>
              <a:rPr lang="en-US" sz="2000" dirty="0"/>
              <a:t>, unsupervised, </a:t>
            </a:r>
            <a:r>
              <a:rPr lang="en-US" sz="2000" dirty="0" err="1" smtClean="0"/>
              <a:t>semisupervised</a:t>
            </a:r>
            <a:r>
              <a:rPr lang="en-US" sz="2000" dirty="0"/>
              <a:t>, and Reinforcement </a:t>
            </a:r>
            <a:r>
              <a:rPr lang="en-US" sz="2000" dirty="0" smtClean="0"/>
              <a:t>Learning</a:t>
            </a:r>
          </a:p>
          <a:p>
            <a:endParaRPr lang="en-US" sz="2000" dirty="0" smtClean="0"/>
          </a:p>
          <a:p>
            <a:r>
              <a:rPr lang="en-US" sz="2000" dirty="0" smtClean="0"/>
              <a:t>Whether </a:t>
            </a:r>
            <a:r>
              <a:rPr lang="en-US" sz="2000" dirty="0"/>
              <a:t>or not they can learn incrementally on the fly 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smtClean="0"/>
              <a:t>online vs. </a:t>
            </a:r>
            <a:r>
              <a:rPr lang="en-US" sz="2000" dirty="0"/>
              <a:t>batch </a:t>
            </a:r>
            <a:r>
              <a:rPr lang="en-US" sz="2000" dirty="0" smtClean="0"/>
              <a:t>learning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 smtClean="0"/>
          </a:p>
          <a:p>
            <a:r>
              <a:rPr lang="en-US" sz="2000" dirty="0"/>
              <a:t>Whether they work by simply comparing new data points to known data points, or instead detect patterns in the training data and build a predictive model, much like scientists do 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smtClean="0"/>
              <a:t>instance-based vs. </a:t>
            </a:r>
            <a:r>
              <a:rPr lang="en-US" sz="2000" dirty="0"/>
              <a:t>model-based </a:t>
            </a:r>
            <a:r>
              <a:rPr lang="en-US" sz="2000" dirty="0" smtClean="0"/>
              <a:t>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72480" y="2113280"/>
            <a:ext cx="6156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비트코인 가격 예측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과거의 비트코인 가격 정보 이용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supervised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가격 예측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ym typeface="Wingdings" panose="05000000000000000000" pitchFamily="2" charset="2"/>
              </a:rPr>
              <a:t>실시간 자료 업데이트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online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linear regression</a:t>
            </a:r>
            <a:r>
              <a:rPr lang="ko-KR" altLang="en-US" dirty="0" smtClean="0">
                <a:sym typeface="Wingdings" panose="05000000000000000000" pitchFamily="2" charset="2"/>
              </a:rPr>
              <a:t>을 이용할 경우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model-based learning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2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Nonrepresentative</a:t>
            </a:r>
            <a:r>
              <a:rPr lang="en-US" sz="2400" dirty="0" smtClean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Irrelevant Features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51009"/>
            <a:ext cx="4988560" cy="477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645" y="6124784"/>
            <a:ext cx="27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err="1" smtClean="0"/>
              <a:t>Banko</a:t>
            </a:r>
            <a:r>
              <a:rPr lang="en-US" sz="1600" dirty="0" smtClean="0"/>
              <a:t> and Brill, 2001]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55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Chapter 1. The Machine Learning Landscape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63267"/>
            <a:ext cx="7093681" cy="247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FF0000"/>
                </a:solidFill>
              </a:rPr>
              <a:t>Nonrepresentative</a:t>
            </a:r>
            <a:r>
              <a:rPr lang="en-US" sz="2400" dirty="0" smtClean="0">
                <a:solidFill>
                  <a:srgbClr val="FF0000"/>
                </a:solidFill>
              </a:rPr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Irrelevant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633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78348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Nonrepresentative</a:t>
            </a:r>
            <a:r>
              <a:rPr lang="en-US" sz="2400" dirty="0" smtClean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Poor-Quality Data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clear outliers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handle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Irrelevant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7869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Nonrepresentative</a:t>
            </a:r>
            <a:r>
              <a:rPr lang="en-US" sz="2400" dirty="0" smtClean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Irrelevant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select the most useful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combine existing features to produce a more useful 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create new features by gathering new data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7996" y="5693635"/>
            <a:ext cx="308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→ Feature </a:t>
            </a:r>
            <a:r>
              <a:rPr lang="en-US" sz="2400" b="1" dirty="0">
                <a:solidFill>
                  <a:srgbClr val="FF0000"/>
                </a:solidFill>
              </a:rPr>
              <a:t>engineering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269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grpSp>
        <p:nvGrpSpPr>
          <p:cNvPr id="131" name="Group 130"/>
          <p:cNvGrpSpPr/>
          <p:nvPr/>
        </p:nvGrpSpPr>
        <p:grpSpPr>
          <a:xfrm>
            <a:off x="2057400" y="2002536"/>
            <a:ext cx="8350467" cy="3326886"/>
            <a:chOff x="356469" y="944724"/>
            <a:chExt cx="8350467" cy="3326886"/>
          </a:xfrm>
        </p:grpSpPr>
        <p:sp>
          <p:nvSpPr>
            <p:cNvPr id="132" name="Rectangle 131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34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2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6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6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20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50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184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4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직사각형 133"/>
            <p:cNvSpPr/>
            <p:nvPr/>
          </p:nvSpPr>
          <p:spPr>
            <a:xfrm>
              <a:off x="606036" y="944724"/>
              <a:ext cx="1805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Training Data: </a:t>
              </a:r>
              <a:endParaRPr lang="en-US" b="1" dirty="0"/>
            </a:p>
          </p:txBody>
        </p:sp>
        <p:sp>
          <p:nvSpPr>
            <p:cNvPr id="147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Under-fitting</a:t>
              </a:r>
              <a:endParaRPr lang="en-US" sz="1600" b="1" dirty="0"/>
            </a:p>
          </p:txBody>
        </p:sp>
        <p:sp>
          <p:nvSpPr>
            <p:cNvPr id="148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Appropriate-fitting</a:t>
              </a:r>
              <a:endParaRPr lang="en-US" sz="1600" b="1" dirty="0"/>
            </a:p>
          </p:txBody>
        </p:sp>
        <p:sp>
          <p:nvSpPr>
            <p:cNvPr id="149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Over-fitting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72238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grpSp>
        <p:nvGrpSpPr>
          <p:cNvPr id="258" name="Group 257"/>
          <p:cNvGrpSpPr/>
          <p:nvPr/>
        </p:nvGrpSpPr>
        <p:grpSpPr>
          <a:xfrm>
            <a:off x="2053373" y="2000316"/>
            <a:ext cx="8350467" cy="3326886"/>
            <a:chOff x="356469" y="944724"/>
            <a:chExt cx="8350467" cy="3326886"/>
          </a:xfrm>
        </p:grpSpPr>
        <p:sp>
          <p:nvSpPr>
            <p:cNvPr id="259" name="Rectangle 258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261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5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8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18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52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9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82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16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 smtClean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71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직사각형 133"/>
            <p:cNvSpPr/>
            <p:nvPr/>
          </p:nvSpPr>
          <p:spPr>
            <a:xfrm>
              <a:off x="606036" y="944724"/>
              <a:ext cx="156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Training Data: </a:t>
              </a:r>
              <a:endParaRPr lang="en-US" b="1" dirty="0"/>
            </a:p>
          </p:txBody>
        </p:sp>
        <p:sp>
          <p:nvSpPr>
            <p:cNvPr id="274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Under-fitting</a:t>
              </a:r>
              <a:endParaRPr lang="en-US" sz="1600" b="1" dirty="0"/>
            </a:p>
          </p:txBody>
        </p:sp>
        <p:sp>
          <p:nvSpPr>
            <p:cNvPr id="275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Appropriate-fitting</a:t>
              </a:r>
              <a:endParaRPr lang="en-US" sz="1600" b="1" dirty="0"/>
            </a:p>
          </p:txBody>
        </p:sp>
        <p:sp>
          <p:nvSpPr>
            <p:cNvPr id="276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Over-fitting</a:t>
              </a:r>
              <a:endParaRPr lang="en-US" sz="1600" b="1" dirty="0"/>
            </a:p>
          </p:txBody>
        </p:sp>
        <p:sp>
          <p:nvSpPr>
            <p:cNvPr id="277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직사각형 135"/>
            <p:cNvSpPr/>
            <p:nvPr/>
          </p:nvSpPr>
          <p:spPr>
            <a:xfrm>
              <a:off x="3145981" y="954248"/>
              <a:ext cx="2014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Validation Data: </a:t>
              </a:r>
              <a:endParaRPr lang="en-US" b="1" dirty="0"/>
            </a:p>
          </p:txBody>
        </p:sp>
        <p:sp>
          <p:nvSpPr>
            <p:cNvPr id="281" name="포인트가 5개인 별 136"/>
            <p:cNvSpPr/>
            <p:nvPr/>
          </p:nvSpPr>
          <p:spPr>
            <a:xfrm>
              <a:off x="5109200" y="102625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57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07440" y="1920240"/>
            <a:ext cx="9946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possible solutions for overfitting are: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To gather more training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To reduce the noise in the training data (e.g., fix data errors and remove outliers)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To simplify the model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by selecting one with fewer parameters,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by reducing the number of attributes in the training data, or 	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by constraining the model (</a:t>
            </a:r>
            <a:r>
              <a:rPr lang="en-US" sz="2400" i="1" dirty="0" smtClean="0"/>
              <a:t>regularization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61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Model Performance?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58438" y="2115592"/>
            <a:ext cx="10134335" cy="2578328"/>
            <a:chOff x="826359" y="1556792"/>
            <a:chExt cx="7500388" cy="1908212"/>
          </a:xfrm>
        </p:grpSpPr>
        <p:sp>
          <p:nvSpPr>
            <p:cNvPr id="3" name="직사각형 24"/>
            <p:cNvSpPr/>
            <p:nvPr/>
          </p:nvSpPr>
          <p:spPr>
            <a:xfrm>
              <a:off x="2554551" y="1556792"/>
              <a:ext cx="936104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Training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set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25"/>
            <p:cNvSpPr/>
            <p:nvPr/>
          </p:nvSpPr>
          <p:spPr>
            <a:xfrm>
              <a:off x="826359" y="1628800"/>
              <a:ext cx="936104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Training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data </a:t>
              </a:r>
            </a:p>
          </p:txBody>
        </p:sp>
        <p:sp>
          <p:nvSpPr>
            <p:cNvPr id="5" name="직사각형 31"/>
            <p:cNvSpPr/>
            <p:nvPr/>
          </p:nvSpPr>
          <p:spPr>
            <a:xfrm>
              <a:off x="2554551" y="3104964"/>
              <a:ext cx="936104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Validation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83"/>
            <p:cNvCxnSpPr>
              <a:stCxn id="4" idx="3"/>
            </p:cNvCxnSpPr>
            <p:nvPr/>
          </p:nvCxnSpPr>
          <p:spPr>
            <a:xfrm>
              <a:off x="1762463" y="2528900"/>
              <a:ext cx="75608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24"/>
            <p:cNvSpPr/>
            <p:nvPr/>
          </p:nvSpPr>
          <p:spPr>
            <a:xfrm>
              <a:off x="7642671" y="1556792"/>
              <a:ext cx="684076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Label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31"/>
            <p:cNvSpPr/>
            <p:nvPr/>
          </p:nvSpPr>
          <p:spPr>
            <a:xfrm>
              <a:off x="7642671" y="3104964"/>
              <a:ext cx="684076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Label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24"/>
            <p:cNvSpPr/>
            <p:nvPr/>
          </p:nvSpPr>
          <p:spPr>
            <a:xfrm>
              <a:off x="6094499" y="1556792"/>
              <a:ext cx="684076" cy="144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Predict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31"/>
            <p:cNvSpPr/>
            <p:nvPr/>
          </p:nvSpPr>
          <p:spPr>
            <a:xfrm>
              <a:off x="6094499" y="3104964"/>
              <a:ext cx="684076" cy="360040"/>
            </a:xfrm>
            <a:prstGeom prst="rect">
              <a:avLst/>
            </a:prstGeom>
            <a:solidFill>
              <a:srgbClr val="82C7EA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Predict</a:t>
              </a:r>
            </a:p>
          </p:txBody>
        </p:sp>
        <p:cxnSp>
          <p:nvCxnSpPr>
            <p:cNvPr id="11" name="직선 화살표 연결선 83"/>
            <p:cNvCxnSpPr>
              <a:stCxn id="3" idx="3"/>
            </p:cNvCxnSpPr>
            <p:nvPr/>
          </p:nvCxnSpPr>
          <p:spPr>
            <a:xfrm>
              <a:off x="3490655" y="2276872"/>
              <a:ext cx="541285" cy="325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83"/>
            <p:cNvCxnSpPr/>
            <p:nvPr/>
          </p:nvCxnSpPr>
          <p:spPr>
            <a:xfrm>
              <a:off x="6865709" y="2276777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5" idx="3"/>
            </p:cNvCxnSpPr>
            <p:nvPr/>
          </p:nvCxnSpPr>
          <p:spPr>
            <a:xfrm flipV="1">
              <a:off x="3490655" y="2280126"/>
              <a:ext cx="541285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endCxn id="10" idx="1"/>
            </p:cNvCxnSpPr>
            <p:nvPr/>
          </p:nvCxnSpPr>
          <p:spPr>
            <a:xfrm>
              <a:off x="5544108" y="2280126"/>
              <a:ext cx="550391" cy="1004858"/>
            </a:xfrm>
            <a:prstGeom prst="bentConnector3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83"/>
            <p:cNvCxnSpPr/>
            <p:nvPr/>
          </p:nvCxnSpPr>
          <p:spPr>
            <a:xfrm>
              <a:off x="5554439" y="2276872"/>
              <a:ext cx="5029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83"/>
            <p:cNvCxnSpPr/>
            <p:nvPr/>
          </p:nvCxnSpPr>
          <p:spPr>
            <a:xfrm>
              <a:off x="6865709" y="3284984"/>
              <a:ext cx="7049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830955" y="1830650"/>
              <a:ext cx="7560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Train</a:t>
              </a:r>
            </a:p>
            <a:p>
              <a:pPr algn="ctr"/>
              <a:r>
                <a:rPr lang="en-US" sz="1600" dirty="0" smtClean="0"/>
                <a:t>Accuracy</a:t>
              </a:r>
              <a:endParaRPr 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78575" y="2816932"/>
              <a:ext cx="8717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Validation</a:t>
              </a:r>
            </a:p>
            <a:p>
              <a:pPr algn="ctr"/>
              <a:r>
                <a:rPr lang="en-US" sz="1600" dirty="0" smtClean="0"/>
                <a:t>Accuracy</a:t>
              </a:r>
              <a:endParaRPr lang="en-US" sz="1600" dirty="0"/>
            </a:p>
          </p:txBody>
        </p:sp>
        <p:sp>
          <p:nvSpPr>
            <p:cNvPr id="19" name="직사각형 24"/>
            <p:cNvSpPr/>
            <p:nvPr/>
          </p:nvSpPr>
          <p:spPr>
            <a:xfrm>
              <a:off x="4046028" y="1794331"/>
              <a:ext cx="1459813" cy="981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Machine Learning Algorithm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019040" y="1106395"/>
            <a:ext cx="339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Single Validation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7722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Model Performance?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43120" y="1100915"/>
            <a:ext cx="399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k-fold Cross Validation</a:t>
            </a:r>
            <a:endParaRPr lang="en-US" sz="28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2123439" y="2374802"/>
            <a:ext cx="8311687" cy="2776317"/>
            <a:chOff x="1351383" y="2224966"/>
            <a:chExt cx="9551104" cy="3190314"/>
          </a:xfrm>
        </p:grpSpPr>
        <p:grpSp>
          <p:nvGrpSpPr>
            <p:cNvPr id="20" name="Group 19"/>
            <p:cNvGrpSpPr/>
            <p:nvPr/>
          </p:nvGrpSpPr>
          <p:grpSpPr>
            <a:xfrm>
              <a:off x="1351383" y="2224966"/>
              <a:ext cx="9551104" cy="3190314"/>
              <a:chOff x="395536" y="1290246"/>
              <a:chExt cx="6552728" cy="1800200"/>
            </a:xfrm>
          </p:grpSpPr>
          <p:sp>
            <p:nvSpPr>
              <p:cNvPr id="22" name="직사각형 24"/>
              <p:cNvSpPr/>
              <p:nvPr/>
            </p:nvSpPr>
            <p:spPr>
              <a:xfrm>
                <a:off x="1835696" y="129024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5" name="직사각형 25"/>
              <p:cNvSpPr/>
              <p:nvPr/>
            </p:nvSpPr>
            <p:spPr>
              <a:xfrm>
                <a:off x="395536" y="1290246"/>
                <a:ext cx="936104" cy="1800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data </a:t>
                </a:r>
              </a:p>
            </p:txBody>
          </p:sp>
          <p:sp>
            <p:nvSpPr>
              <p:cNvPr id="26" name="직사각형 28"/>
              <p:cNvSpPr/>
              <p:nvPr/>
            </p:nvSpPr>
            <p:spPr>
              <a:xfrm>
                <a:off x="2879812" y="129024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27" name="직사각형 29"/>
              <p:cNvSpPr/>
              <p:nvPr/>
            </p:nvSpPr>
            <p:spPr>
              <a:xfrm>
                <a:off x="2879812" y="237036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28" name="직사각형 30"/>
              <p:cNvSpPr/>
              <p:nvPr/>
            </p:nvSpPr>
            <p:spPr>
              <a:xfrm>
                <a:off x="2879812" y="273040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31"/>
              <p:cNvSpPr/>
              <p:nvPr/>
            </p:nvSpPr>
            <p:spPr>
              <a:xfrm>
                <a:off x="1835696" y="273040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0" name="직사각형 33"/>
              <p:cNvSpPr/>
              <p:nvPr/>
            </p:nvSpPr>
            <p:spPr>
              <a:xfrm>
                <a:off x="3923928" y="129024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1" name="직사각형 34"/>
              <p:cNvSpPr/>
              <p:nvPr/>
            </p:nvSpPr>
            <p:spPr>
              <a:xfrm>
                <a:off x="3923928" y="201032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2" name="직사각형 35"/>
              <p:cNvSpPr/>
              <p:nvPr/>
            </p:nvSpPr>
            <p:spPr>
              <a:xfrm>
                <a:off x="3923928" y="2370366"/>
                <a:ext cx="936104" cy="72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7"/>
              <p:cNvSpPr/>
              <p:nvPr/>
            </p:nvSpPr>
            <p:spPr>
              <a:xfrm>
                <a:off x="4968044" y="1290246"/>
                <a:ext cx="936104" cy="3600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8"/>
              <p:cNvSpPr/>
              <p:nvPr/>
            </p:nvSpPr>
            <p:spPr>
              <a:xfrm>
                <a:off x="4968044" y="165028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5" name="직사각형 41"/>
              <p:cNvSpPr/>
              <p:nvPr/>
            </p:nvSpPr>
            <p:spPr>
              <a:xfrm>
                <a:off x="4968044" y="2010326"/>
                <a:ext cx="936104" cy="1080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  <p:sp>
            <p:nvSpPr>
              <p:cNvPr id="36" name="직사각형 42"/>
              <p:cNvSpPr/>
              <p:nvPr/>
            </p:nvSpPr>
            <p:spPr>
              <a:xfrm>
                <a:off x="6012160" y="1290246"/>
                <a:ext cx="936104" cy="360040"/>
              </a:xfrm>
              <a:prstGeom prst="rect">
                <a:avLst/>
              </a:prstGeom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Validation</a:t>
                </a:r>
              </a:p>
            </p:txBody>
          </p:sp>
          <p:sp>
            <p:nvSpPr>
              <p:cNvPr id="37" name="직사각형 46"/>
              <p:cNvSpPr/>
              <p:nvPr/>
            </p:nvSpPr>
            <p:spPr>
              <a:xfrm>
                <a:off x="6012160" y="1650286"/>
                <a:ext cx="936104" cy="1440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Training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set</a:t>
                </a:r>
              </a:p>
            </p:txBody>
          </p:sp>
        </p:grpSp>
        <p:cxnSp>
          <p:nvCxnSpPr>
            <p:cNvPr id="38" name="직선 화살표 연결선 83"/>
            <p:cNvCxnSpPr/>
            <p:nvPr/>
          </p:nvCxnSpPr>
          <p:spPr>
            <a:xfrm>
              <a:off x="2715826" y="3886280"/>
              <a:ext cx="7347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5828450" y="187917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 =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Machine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Learning is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field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of study that gives computers the ability to learn without being explicitly programmed.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Arthur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Samuel,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1959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computer program is said to learn from experience E with respect to some task T and some performance measure P, if its performance on T, as measured by P, improves with experience E.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Tom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Mitchell,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1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computer program is said to learn from experience E with respect to some task T and some performance measure P, if its performance on T, as measured by P, improves with experience E.</a:t>
            </a:r>
          </a:p>
          <a:p>
            <a:pPr algn="r" fontAlgn="base">
              <a:lnSpc>
                <a:spcPct val="120000"/>
              </a:lnSpc>
              <a:buFontTx/>
              <a:buChar char="-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Mitchell,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어떤 컴퓨터 프로그램이 어떤 작업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을 하는데 있어서 경험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에 따라서 측정된 성능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이 개선된다면 그 프로그램은 경험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에서 학습한다고 할 수 있다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2515393"/>
            <a:ext cx="4572000" cy="263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646" y="182598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traditional approach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1200" y="175375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= ['4U', 'free']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def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(email):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for word in email: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    if word in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        return "SPAM!"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  return "HAM!"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H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AM!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 Spam filter example 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70880" y="2100470"/>
            <a:ext cx="658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model =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MLAlgorithm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()</a:t>
            </a:r>
          </a:p>
          <a:p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model.fit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(emails,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email_labels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 smtClean="0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 smtClean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SPAM!</a:t>
            </a:r>
          </a:p>
          <a:p>
            <a:endParaRPr lang="en-US" dirty="0" smtClean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 Spam filter example &gt;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3" y="2369978"/>
            <a:ext cx="4572000" cy="278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406" y="18279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0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3" y="2309018"/>
            <a:ext cx="4572000" cy="2787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traditional approach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546" r="806"/>
          <a:stretch/>
        </p:blipFill>
        <p:spPr>
          <a:xfrm>
            <a:off x="6651023" y="3495040"/>
            <a:ext cx="4535137" cy="160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traditional approach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 approach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7840" y="3413760"/>
            <a:ext cx="3266440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27" b="-3863"/>
          <a:stretch/>
        </p:blipFill>
        <p:spPr>
          <a:xfrm>
            <a:off x="6710397" y="2215632"/>
            <a:ext cx="4516403" cy="2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Machine Learning?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973</Words>
  <Application>Microsoft Office PowerPoint</Application>
  <PresentationFormat>Widescreen</PresentationFormat>
  <Paragraphs>255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HY견고딕</vt:lpstr>
      <vt:lpstr>MS Mincho</vt:lpstr>
      <vt:lpstr>맑은 고딕</vt:lpstr>
      <vt:lpstr>Arial</vt:lpstr>
      <vt:lpstr>Calibri</vt:lpstr>
      <vt:lpstr>Consolas</vt:lpstr>
      <vt:lpstr>Georgia</vt:lpstr>
      <vt:lpstr>Times New Roman</vt:lpstr>
      <vt:lpstr>Wingdings</vt:lpstr>
      <vt:lpstr>Office Theme</vt:lpstr>
      <vt:lpstr>ML seminar 교재 및 계획</vt:lpstr>
      <vt:lpstr>Chapter 1. The Machine Learning Landscape</vt:lpstr>
      <vt:lpstr>What Is Machine Learning?</vt:lpstr>
      <vt:lpstr>What Is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용어 정리</vt:lpstr>
      <vt:lpstr>Types of Machine Learning Systems</vt:lpstr>
      <vt:lpstr>Supervised Learning</vt:lpstr>
      <vt:lpstr>Unsupervised Learning</vt:lpstr>
      <vt:lpstr>Semisupervised Learning</vt:lpstr>
      <vt:lpstr>Reinforcement Learning</vt:lpstr>
      <vt:lpstr>Batch and Online Learning</vt:lpstr>
      <vt:lpstr>Instance-Based vs. Model-Based Learning</vt:lpstr>
      <vt:lpstr>Types of Machine Learning Systems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How To Evaluate Model Performance?</vt:lpstr>
      <vt:lpstr>How To Evaluate Model Performance?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53</cp:revision>
  <dcterms:created xsi:type="dcterms:W3CDTF">2018-01-01T15:52:30Z</dcterms:created>
  <dcterms:modified xsi:type="dcterms:W3CDTF">2018-01-02T23:01:57Z</dcterms:modified>
</cp:coreProperties>
</file>